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7675" cy="9926638"/>
  <p:defaultTextStyle>
    <a:defPPr>
      <a:defRPr lang="it-IT"/>
    </a:defPPr>
    <a:lvl1pPr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7838" indent="-20638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7263" indent="-42863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5100" indent="-63500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4525" indent="-85725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FB"/>
    <a:srgbClr val="7B007B"/>
    <a:srgbClr val="6B006B"/>
    <a:srgbClr val="58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406" y="4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6593-CBB5-4566-A614-DDD698385B7D}" type="datetimeFigureOut">
              <a:rPr lang="it-IT" smtClean="0"/>
              <a:pPr/>
              <a:t>05/10/2022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3AF33-5F97-4CA7-B3DF-454FCB9B8F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20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3AF33-5F97-4CA7-B3DF-454FCB9B8F3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1" y="3077283"/>
            <a:ext cx="5829300" cy="21233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1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18D1-173F-43D3-BA0C-83D06DBEEE08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3CB0-CA63-4C0B-BBC9-50496FCA4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7936-0859-4E47-A9CB-CDB64ED37C3A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C132-A61A-4538-B7BF-7266818DF2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F6ED-2B25-4190-B9EE-0D453056491D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FC39-6B62-4FFB-8B42-8C784449D6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6651-62E0-48FC-B354-613A69C84DA5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DED7-05F7-4DDD-9D2A-7179F6B285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2A38-7663-44BB-AA8D-B265A4B273E0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4B78-53B9-47B7-83D1-1FE97DD7DA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9BB5-9281-4D2F-A684-D983A3C6860D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895-643E-4FCC-85F9-5167D543BD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1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49" indent="0">
              <a:buNone/>
              <a:defRPr sz="2100" b="1"/>
            </a:lvl2pPr>
            <a:lvl3pPr marL="957697" indent="0">
              <a:buNone/>
              <a:defRPr sz="1900" b="1"/>
            </a:lvl3pPr>
            <a:lvl4pPr marL="1436546" indent="0">
              <a:buNone/>
              <a:defRPr sz="1600" b="1"/>
            </a:lvl4pPr>
            <a:lvl5pPr marL="1915395" indent="0">
              <a:buNone/>
              <a:defRPr sz="1600" b="1"/>
            </a:lvl5pPr>
            <a:lvl6pPr marL="2394243" indent="0">
              <a:buNone/>
              <a:defRPr sz="1600" b="1"/>
            </a:lvl6pPr>
            <a:lvl7pPr marL="2873092" indent="0">
              <a:buNone/>
              <a:defRPr sz="1600" b="1"/>
            </a:lvl7pPr>
            <a:lvl8pPr marL="3351940" indent="0">
              <a:buNone/>
              <a:defRPr sz="1600" b="1"/>
            </a:lvl8pPr>
            <a:lvl9pPr marL="383078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49" indent="0">
              <a:buNone/>
              <a:defRPr sz="2100" b="1"/>
            </a:lvl2pPr>
            <a:lvl3pPr marL="957697" indent="0">
              <a:buNone/>
              <a:defRPr sz="1900" b="1"/>
            </a:lvl3pPr>
            <a:lvl4pPr marL="1436546" indent="0">
              <a:buNone/>
              <a:defRPr sz="1600" b="1"/>
            </a:lvl4pPr>
            <a:lvl5pPr marL="1915395" indent="0">
              <a:buNone/>
              <a:defRPr sz="1600" b="1"/>
            </a:lvl5pPr>
            <a:lvl6pPr marL="2394243" indent="0">
              <a:buNone/>
              <a:defRPr sz="1600" b="1"/>
            </a:lvl6pPr>
            <a:lvl7pPr marL="2873092" indent="0">
              <a:buNone/>
              <a:defRPr sz="1600" b="1"/>
            </a:lvl7pPr>
            <a:lvl8pPr marL="3351940" indent="0">
              <a:buNone/>
              <a:defRPr sz="1600" b="1"/>
            </a:lvl8pPr>
            <a:lvl9pPr marL="383078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0561-4369-4BE4-B6BC-AEDEE27E24B1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2513-7808-4A16-9B4E-C3F82C3F20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2359-17FD-4FD3-8BF4-AE4A4C22E6F6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3661-7D42-4065-AD35-4C8915CA59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41F7-4E3A-4622-9F60-C8C6A8D093B2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D9E2-6432-408C-AA9A-741874EF94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1"/>
          </a:xfrm>
        </p:spPr>
        <p:txBody>
          <a:bodyPr/>
          <a:lstStyle>
            <a:lvl1pPr marL="0" indent="0">
              <a:buNone/>
              <a:defRPr sz="1500"/>
            </a:lvl1pPr>
            <a:lvl2pPr marL="478849" indent="0">
              <a:buNone/>
              <a:defRPr sz="1300"/>
            </a:lvl2pPr>
            <a:lvl3pPr marL="957697" indent="0">
              <a:buNone/>
              <a:defRPr sz="1000"/>
            </a:lvl3pPr>
            <a:lvl4pPr marL="1436546" indent="0">
              <a:buNone/>
              <a:defRPr sz="1000"/>
            </a:lvl4pPr>
            <a:lvl5pPr marL="1915395" indent="0">
              <a:buNone/>
              <a:defRPr sz="1000"/>
            </a:lvl5pPr>
            <a:lvl6pPr marL="2394243" indent="0">
              <a:buNone/>
              <a:defRPr sz="1000"/>
            </a:lvl6pPr>
            <a:lvl7pPr marL="2873092" indent="0">
              <a:buNone/>
              <a:defRPr sz="1000"/>
            </a:lvl7pPr>
            <a:lvl8pPr marL="3351940" indent="0">
              <a:buNone/>
              <a:defRPr sz="1000"/>
            </a:lvl8pPr>
            <a:lvl9pPr marL="383078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31CA-8EBA-4034-9118-0B434332E243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F861-7E7E-46FA-84B5-FDA1DA80D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49" indent="0">
              <a:buNone/>
              <a:defRPr sz="2900"/>
            </a:lvl2pPr>
            <a:lvl3pPr marL="957697" indent="0">
              <a:buNone/>
              <a:defRPr sz="2500"/>
            </a:lvl3pPr>
            <a:lvl4pPr marL="1436546" indent="0">
              <a:buNone/>
              <a:defRPr sz="2100"/>
            </a:lvl4pPr>
            <a:lvl5pPr marL="1915395" indent="0">
              <a:buNone/>
              <a:defRPr sz="2100"/>
            </a:lvl5pPr>
            <a:lvl6pPr marL="2394243" indent="0">
              <a:buNone/>
              <a:defRPr sz="2100"/>
            </a:lvl6pPr>
            <a:lvl7pPr marL="2873092" indent="0">
              <a:buNone/>
              <a:defRPr sz="2100"/>
            </a:lvl7pPr>
            <a:lvl8pPr marL="3351940" indent="0">
              <a:buNone/>
              <a:defRPr sz="2100"/>
            </a:lvl8pPr>
            <a:lvl9pPr marL="3830788" indent="0">
              <a:buNone/>
              <a:defRPr sz="21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849" indent="0">
              <a:buNone/>
              <a:defRPr sz="1300"/>
            </a:lvl2pPr>
            <a:lvl3pPr marL="957697" indent="0">
              <a:buNone/>
              <a:defRPr sz="1000"/>
            </a:lvl3pPr>
            <a:lvl4pPr marL="1436546" indent="0">
              <a:buNone/>
              <a:defRPr sz="1000"/>
            </a:lvl4pPr>
            <a:lvl5pPr marL="1915395" indent="0">
              <a:buNone/>
              <a:defRPr sz="1000"/>
            </a:lvl5pPr>
            <a:lvl6pPr marL="2394243" indent="0">
              <a:buNone/>
              <a:defRPr sz="1000"/>
            </a:lvl6pPr>
            <a:lvl7pPr marL="2873092" indent="0">
              <a:buNone/>
              <a:defRPr sz="1000"/>
            </a:lvl7pPr>
            <a:lvl8pPr marL="3351940" indent="0">
              <a:buNone/>
              <a:defRPr sz="1000"/>
            </a:lvl8pPr>
            <a:lvl9pPr marL="383078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12F8-1051-4B9A-9E4C-14E11C3195EE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5BF4-D250-4258-B220-085D2B4A1C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0" tIns="47885" rIns="95770" bIns="47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0" tIns="47885" rIns="95770" bIns="47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l" defTabSz="47884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20478-1B42-47DE-8301-F79E03208A4E}" type="datetimeFigureOut">
              <a:rPr lang="it-IT"/>
              <a:pPr>
                <a:defRPr/>
              </a:pPr>
              <a:t>05/10/2022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ctr" defTabSz="47884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r" defTabSz="47884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F5D9B-3F58-4FFB-A0BC-6EE79A7A0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7838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778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4778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4778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4778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4778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4778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4778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4778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4778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4778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4778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4778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4778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668" indent="-239424" algn="l" defTabSz="4788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16" indent="-239424" algn="l" defTabSz="4788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364" indent="-239424" algn="l" defTabSz="4788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14" indent="-239424" algn="l" defTabSz="4788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49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97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46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95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43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092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40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788" algn="l" defTabSz="478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391895" y="92862"/>
            <a:ext cx="4182697" cy="2308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2DDFB"/>
                </a:solidFill>
                <a:latin typeface="Arial "/>
                <a:cs typeface="Arial" pitchFamily="34" charset="0"/>
              </a:rPr>
              <a:t>In occasione della Settimana Mondiale Allattamento al seno (SAM) 2022 dal tema</a:t>
            </a:r>
          </a:p>
          <a:p>
            <a:pPr algn="ctr">
              <a:defRPr/>
            </a:pP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2DDFB"/>
              </a:solidFill>
              <a:latin typeface="Arial "/>
              <a:cs typeface="Arial" pitchFamily="34" charset="0"/>
            </a:endParaRPr>
          </a:p>
          <a:p>
            <a:pPr algn="ctr">
              <a:defRPr/>
            </a:pP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2DDFB"/>
              </a:solidFill>
              <a:latin typeface="Arial "/>
              <a:cs typeface="Arial" pitchFamily="34" charset="0"/>
            </a:endParaRPr>
          </a:p>
        </p:txBody>
      </p:sp>
      <p:pic>
        <p:nvPicPr>
          <p:cNvPr id="2050" name="Immagine 15" descr="C:\Users\Pc\AppData\Local\Microsoft\Windows\INetCache\Content.Word\IMG_3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2759726" y="8007787"/>
            <a:ext cx="1390163" cy="125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w="38100"/>
            <a:bevelB w="31750"/>
            <a:extrusionClr>
              <a:srgbClr val="0070C0"/>
            </a:extrusionClr>
          </a:sp3d>
        </p:spPr>
      </p:pic>
      <p:pic>
        <p:nvPicPr>
          <p:cNvPr id="2" name="Immagine 8" descr="Risultati immagini per regione calabri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12" y="79487"/>
            <a:ext cx="1322387" cy="1108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21611" y="1946518"/>
            <a:ext cx="6266392" cy="830997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2"/>
                </a:solidFill>
              </a:rPr>
              <a:t>DIAMOCI UNA MOSSA: SOSTENIAMO L’ALLATTAMENTO</a:t>
            </a:r>
          </a:p>
        </p:txBody>
      </p:sp>
      <p:sp>
        <p:nvSpPr>
          <p:cNvPr id="3" name="CasellaDiTesto 18"/>
          <p:cNvSpPr txBox="1">
            <a:spLocks noChangeArrowheads="1"/>
          </p:cNvSpPr>
          <p:nvPr/>
        </p:nvSpPr>
        <p:spPr bwMode="auto">
          <a:xfrm>
            <a:off x="5632986" y="52666"/>
            <a:ext cx="1182221" cy="600164"/>
          </a:xfrm>
          <a:prstGeom prst="rect">
            <a:avLst/>
          </a:prstGeom>
          <a:blipFill dpi="0" rotWithShape="1">
            <a:blip r:embed="rId5">
              <a:alphaModFix amt="28000"/>
            </a:blip>
            <a:srcRect/>
            <a:stretch>
              <a:fillRect/>
            </a:stretch>
          </a:blip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latin typeface="Garamond" pitchFamily="18" charset="0"/>
              </a:rPr>
              <a:t>Settore n. 4</a:t>
            </a:r>
            <a:r>
              <a:rPr lang="it-IT" sz="1100" dirty="0">
                <a:latin typeface="Garamond" pitchFamily="18" charset="0"/>
              </a:rPr>
              <a:t> “</a:t>
            </a:r>
            <a:r>
              <a:rPr lang="it-IT" sz="1100" i="1" dirty="0">
                <a:latin typeface="Garamond" pitchFamily="18" charset="0"/>
              </a:rPr>
              <a:t>Prevenzione e Sanità Pubblica”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-139964" y="2802161"/>
            <a:ext cx="6857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La Regione Calabria Promuove il SETTIMO </a:t>
            </a:r>
          </a:p>
          <a:p>
            <a:pPr algn="ctr">
              <a:defRPr/>
            </a:pPr>
            <a:r>
              <a:rPr lang="it-IT" sz="2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flash-Mob</a:t>
            </a:r>
            <a:r>
              <a:rPr lang="it-IT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14867" y="3683993"/>
            <a:ext cx="595100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“ IO ALLATTO A KM ZERO ”</a:t>
            </a:r>
          </a:p>
        </p:txBody>
      </p:sp>
      <p:sp>
        <p:nvSpPr>
          <p:cNvPr id="2063" name="Rettangolo 22"/>
          <p:cNvSpPr>
            <a:spLocks noChangeArrowheads="1"/>
          </p:cNvSpPr>
          <p:nvPr/>
        </p:nvSpPr>
        <p:spPr bwMode="auto">
          <a:xfrm>
            <a:off x="2" y="1238632"/>
            <a:ext cx="133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 dirty="0">
                <a:latin typeface="Garamond" pitchFamily="18" charset="0"/>
              </a:rPr>
              <a:t> Dipartimento Tutela della Salute e Servizi Sociali </a:t>
            </a:r>
            <a:r>
              <a:rPr lang="it-IT" sz="1000" b="1">
                <a:latin typeface="Garamond" pitchFamily="18" charset="0"/>
              </a:rPr>
              <a:t>e Socio-Sanitari </a:t>
            </a:r>
            <a:endParaRPr lang="it-IT" sz="1000" b="1" dirty="0">
              <a:latin typeface="Garamond" pitchFamily="18" charset="0"/>
            </a:endParaRPr>
          </a:p>
        </p:txBody>
      </p:sp>
      <p:pic>
        <p:nvPicPr>
          <p:cNvPr id="1026" name="Picture 2" descr="C:\Users\Pc\Desktop\IMG_34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0000">
            <a:off x="1538287" y="7883205"/>
            <a:ext cx="1292225" cy="1243506"/>
          </a:xfrm>
          <a:prstGeom prst="rect">
            <a:avLst/>
          </a:prstGeom>
          <a:noFill/>
        </p:spPr>
      </p:pic>
      <p:pic>
        <p:nvPicPr>
          <p:cNvPr id="1027" name="Picture 3" descr="C:\Users\Pc\Desktop\IMG_34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000">
            <a:off x="4132130" y="7972252"/>
            <a:ext cx="1299897" cy="1257300"/>
          </a:xfrm>
          <a:prstGeom prst="rect">
            <a:avLst/>
          </a:prstGeom>
          <a:noFill/>
        </p:spPr>
      </p:pic>
      <p:pic>
        <p:nvPicPr>
          <p:cNvPr id="1030" name="Picture 6" descr="C:\Users\Pc\Desktop\IMG_34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00000">
            <a:off x="89855" y="8006105"/>
            <a:ext cx="1362161" cy="1154050"/>
          </a:xfrm>
          <a:prstGeom prst="rect">
            <a:avLst/>
          </a:prstGeom>
          <a:noFill/>
        </p:spPr>
      </p:pic>
      <p:pic>
        <p:nvPicPr>
          <p:cNvPr id="1032" name="Picture 8" descr="C:\Users\Pc\Desktop\IMG_348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600000">
            <a:off x="5393804" y="7926112"/>
            <a:ext cx="1224304" cy="1206213"/>
          </a:xfrm>
          <a:prstGeom prst="rect">
            <a:avLst/>
          </a:prstGeom>
          <a:noFill/>
        </p:spPr>
      </p:pic>
      <p:sp>
        <p:nvSpPr>
          <p:cNvPr id="31" name="CasellaDiTesto 30"/>
          <p:cNvSpPr txBox="1"/>
          <p:nvPr/>
        </p:nvSpPr>
        <p:spPr>
          <a:xfrm>
            <a:off x="1541869" y="8259964"/>
            <a:ext cx="315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aramond" pitchFamily="18" charset="0"/>
                <a:ea typeface="Times New Roman" pitchFamily="18" charset="0"/>
              </a:rPr>
              <a:t> </a:t>
            </a:r>
            <a:endParaRPr lang="it-IT" sz="900" dirty="0"/>
          </a:p>
        </p:txBody>
      </p:sp>
      <p:sp>
        <p:nvSpPr>
          <p:cNvPr id="30" name="Rettangolo 29"/>
          <p:cNvSpPr/>
          <p:nvPr/>
        </p:nvSpPr>
        <p:spPr>
          <a:xfrm>
            <a:off x="45989" y="4712969"/>
            <a:ext cx="1815835" cy="313932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  <a:scene3d>
            <a:camera prst="orthographicFront">
              <a:rot lat="19499993" lon="20699994" rev="20999999"/>
            </a:camera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1800" b="1" i="1" dirty="0">
                <a:solidFill>
                  <a:srgbClr val="002060"/>
                </a:solidFill>
                <a:latin typeface="Calibri" pitchFamily="34" charset="0"/>
              </a:rPr>
              <a:t>Informati presso i Consultori Familiari, le Unità Operative di Ostetricia, Pediatria e Neonatologia  della tua provincia, dove si tengono gli eventi.</a:t>
            </a:r>
          </a:p>
        </p:txBody>
      </p:sp>
      <p:pic>
        <p:nvPicPr>
          <p:cNvPr id="32" name="Immagine 31" descr="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867" y="9371494"/>
            <a:ext cx="5159726" cy="487399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5619383" y="9227259"/>
            <a:ext cx="12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solidFill>
                  <a:srgbClr val="002060"/>
                </a:solidFill>
                <a:latin typeface="Calibri" pitchFamily="34" charset="0"/>
              </a:rPr>
              <a:t>PER Informazioni</a:t>
            </a:r>
          </a:p>
          <a:p>
            <a:pPr algn="ctr"/>
            <a:r>
              <a:rPr lang="it-IT" sz="1200" b="1" i="1" dirty="0">
                <a:solidFill>
                  <a:srgbClr val="002060"/>
                </a:solidFill>
                <a:latin typeface="Calibri" pitchFamily="34" charset="0"/>
              </a:rPr>
              <a:t>0961-853826</a:t>
            </a:r>
          </a:p>
        </p:txBody>
      </p:sp>
      <p:pic>
        <p:nvPicPr>
          <p:cNvPr id="24" name="Immagine 23" descr="FullSizeRend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048" y="4699154"/>
            <a:ext cx="2669313" cy="256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958852" y="4788347"/>
            <a:ext cx="1629151" cy="230832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>
              <a:rot lat="20699998" lon="600000" rev="900000"/>
            </a:camera>
            <a:lightRig rig="threePt" dir="t"/>
          </a:scene3d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800" i="1" dirty="0">
                <a:solidFill>
                  <a:srgbClr val="002060"/>
                </a:solidFill>
                <a:latin typeface="+mn-lt"/>
              </a:rPr>
              <a:t>Chiedi anche al </a:t>
            </a:r>
            <a:r>
              <a:rPr lang="it-IT" sz="1800" i="1">
                <a:solidFill>
                  <a:srgbClr val="002060"/>
                </a:solidFill>
                <a:latin typeface="+mn-lt"/>
              </a:rPr>
              <a:t>tuo Pediatra e alle </a:t>
            </a:r>
            <a:r>
              <a:rPr lang="it-IT" sz="1800" i="1" dirty="0">
                <a:solidFill>
                  <a:srgbClr val="002060"/>
                </a:solidFill>
                <a:latin typeface="+mn-lt"/>
              </a:rPr>
              <a:t>associazioni di volontariato in rappresentanza delle mamme della tua zona.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A4 (21x29,7 cm)</PresentationFormat>
  <Paragraphs>13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Garamond</vt:lpstr>
      <vt:lpstr>Tema di Office</vt:lpstr>
      <vt:lpstr>Presentazione standard di PowerPoint</vt:lpstr>
    </vt:vector>
  </TitlesOfParts>
  <Company>mammmechemmame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cecilia gioia</dc:creator>
  <cp:lastModifiedBy>393209244192</cp:lastModifiedBy>
  <cp:revision>73</cp:revision>
  <cp:lastPrinted>2022-09-12T14:20:18Z</cp:lastPrinted>
  <dcterms:created xsi:type="dcterms:W3CDTF">2014-04-04T07:43:04Z</dcterms:created>
  <dcterms:modified xsi:type="dcterms:W3CDTF">2022-10-05T11:09:52Z</dcterms:modified>
</cp:coreProperties>
</file>